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2" r:id="rId3"/>
    <p:sldId id="257" r:id="rId4"/>
    <p:sldId id="258" r:id="rId5"/>
    <p:sldId id="259" r:id="rId6"/>
    <p:sldId id="260" r:id="rId7"/>
    <p:sldId id="271" r:id="rId8"/>
    <p:sldId id="274" r:id="rId9"/>
    <p:sldId id="287" r:id="rId10"/>
    <p:sldId id="279" r:id="rId11"/>
    <p:sldId id="280" r:id="rId12"/>
    <p:sldId id="284" r:id="rId13"/>
    <p:sldId id="285" r:id="rId14"/>
    <p:sldId id="286" r:id="rId15"/>
    <p:sldId id="276" r:id="rId16"/>
    <p:sldId id="273" r:id="rId17"/>
    <p:sldId id="278" r:id="rId18"/>
    <p:sldId id="281" r:id="rId19"/>
    <p:sldId id="277" r:id="rId20"/>
    <p:sldId id="262" r:id="rId21"/>
    <p:sldId id="263" r:id="rId22"/>
    <p:sldId id="264" r:id="rId23"/>
    <p:sldId id="265" r:id="rId24"/>
    <p:sldId id="267" r:id="rId25"/>
    <p:sldId id="266" r:id="rId26"/>
    <p:sldId id="268" r:id="rId27"/>
    <p:sldId id="283" r:id="rId28"/>
    <p:sldId id="261" r:id="rId29"/>
    <p:sldId id="269" r:id="rId30"/>
    <p:sldId id="270"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46D0A5-A5A9-4A85-AFDF-584E8B7EB3C8}" v="28" dt="2021-07-29T17:07:38.9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5" autoAdjust="0"/>
    <p:restoredTop sz="94660"/>
  </p:normalViewPr>
  <p:slideViewPr>
    <p:cSldViewPr snapToGrid="0">
      <p:cViewPr varScale="1">
        <p:scale>
          <a:sx n="114" d="100"/>
          <a:sy n="114" d="100"/>
        </p:scale>
        <p:origin x="18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8/16/2022</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8/16/2022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8/16/2022</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8/16/2022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8/16/2022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8/16/2022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8/16/2022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8/16/2022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8/16/2022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8/16/2022</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video" Target="https://www.youtube.com/embed/oQbei5JGiT8?feature=oembed"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video" Target="https://www.youtube.com/embed/GtY7QeI_rCU?feature=oembed"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5125" y="1511362"/>
            <a:ext cx="8361229" cy="2098226"/>
          </a:xfrm>
        </p:spPr>
        <p:txBody>
          <a:bodyPr/>
          <a:lstStyle/>
          <a:p>
            <a:r>
              <a:rPr lang="en-US" sz="6000" b="1" dirty="0"/>
              <a:t>Emergency Procedures:</a:t>
            </a:r>
          </a:p>
        </p:txBody>
      </p:sp>
      <p:sp>
        <p:nvSpPr>
          <p:cNvPr id="3" name="Subtitle 2"/>
          <p:cNvSpPr>
            <a:spLocks noGrp="1"/>
          </p:cNvSpPr>
          <p:nvPr>
            <p:ph type="subTitle" idx="1"/>
          </p:nvPr>
        </p:nvSpPr>
        <p:spPr>
          <a:xfrm>
            <a:off x="2679904" y="3928246"/>
            <a:ext cx="6831673" cy="1086237"/>
          </a:xfrm>
        </p:spPr>
        <p:txBody>
          <a:bodyPr>
            <a:normAutofit/>
          </a:bodyPr>
          <a:lstStyle/>
          <a:p>
            <a:r>
              <a:rPr lang="en-US" sz="4000" b="1" dirty="0"/>
              <a:t>Sexual Assault Response</a:t>
            </a:r>
          </a:p>
        </p:txBody>
      </p:sp>
      <p:sp>
        <p:nvSpPr>
          <p:cNvPr id="4" name="TextBox 3"/>
          <p:cNvSpPr txBox="1"/>
          <p:nvPr/>
        </p:nvSpPr>
        <p:spPr>
          <a:xfrm>
            <a:off x="678871" y="5708073"/>
            <a:ext cx="4102853" cy="369332"/>
          </a:xfrm>
          <a:prstGeom prst="rect">
            <a:avLst/>
          </a:prstGeom>
          <a:noFill/>
        </p:spPr>
        <p:txBody>
          <a:bodyPr wrap="square" rtlCol="0">
            <a:spAutoFit/>
          </a:bodyPr>
          <a:lstStyle/>
          <a:p>
            <a:r>
              <a:rPr lang="en-US" b="1" dirty="0">
                <a:solidFill>
                  <a:schemeClr val="tx2"/>
                </a:solidFill>
              </a:rPr>
              <a:t>Fall 2021 RA/SA Training</a:t>
            </a:r>
          </a:p>
        </p:txBody>
      </p:sp>
    </p:spTree>
    <p:extLst>
      <p:ext uri="{BB962C8B-B14F-4D97-AF65-F5344CB8AC3E}">
        <p14:creationId xmlns:p14="http://schemas.microsoft.com/office/powerpoint/2010/main" val="36324150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C2B6A-1868-48BD-BBD1-FA6C3CD7E82B}"/>
              </a:ext>
            </a:extLst>
          </p:cNvPr>
          <p:cNvSpPr>
            <a:spLocks noGrp="1"/>
          </p:cNvSpPr>
          <p:nvPr>
            <p:ph type="title"/>
          </p:nvPr>
        </p:nvSpPr>
        <p:spPr/>
        <p:txBody>
          <a:bodyPr/>
          <a:lstStyle/>
          <a:p>
            <a:r>
              <a:rPr lang="en-US" dirty="0"/>
              <a:t>Filing a Formal Complaint</a:t>
            </a:r>
          </a:p>
        </p:txBody>
      </p:sp>
      <p:sp>
        <p:nvSpPr>
          <p:cNvPr id="3" name="Content Placeholder 2">
            <a:extLst>
              <a:ext uri="{FF2B5EF4-FFF2-40B4-BE49-F238E27FC236}">
                <a16:creationId xmlns:a16="http://schemas.microsoft.com/office/drawing/2014/main" id="{3C844A30-ED34-46E6-BDDA-BA141FFE14CA}"/>
              </a:ext>
            </a:extLst>
          </p:cNvPr>
          <p:cNvSpPr>
            <a:spLocks noGrp="1"/>
          </p:cNvSpPr>
          <p:nvPr>
            <p:ph idx="1"/>
          </p:nvPr>
        </p:nvSpPr>
        <p:spPr>
          <a:xfrm>
            <a:off x="1371600" y="1511300"/>
            <a:ext cx="9601200" cy="5054600"/>
          </a:xfrm>
        </p:spPr>
        <p:txBody>
          <a:bodyPr/>
          <a:lstStyle/>
          <a:p>
            <a:pPr marL="457200" indent="-457200">
              <a:buAutoNum type="arabicPeriod"/>
            </a:pPr>
            <a:r>
              <a:rPr lang="en-US" dirty="0"/>
              <a:t>A Formal Complaint is a document filed by a Complainant or signed by the Title IX Coordinator alleging sexual harassment against a Respondent and requesting a formal investigation, hearing, and determination by Rose-Hulman. </a:t>
            </a:r>
          </a:p>
          <a:p>
            <a:pPr marL="457200" indent="-457200">
              <a:buAutoNum type="arabicPeriod"/>
            </a:pPr>
            <a:r>
              <a:rPr lang="en-US" dirty="0"/>
              <a:t>A Complainant may file a Formal Complaint with the Title IX Coordinator in person, by mail, by email, or by completing Rose-</a:t>
            </a:r>
            <a:r>
              <a:rPr lang="en-US" dirty="0" err="1"/>
              <a:t>Hulman’s</a:t>
            </a:r>
            <a:r>
              <a:rPr lang="en-US" dirty="0"/>
              <a:t> complaint form located at https://www.rose-hulman.edu/about-us/humanresources/incident-report-form.pdf. If filed by a Complainant, the Formal Complaint must include the Complainant’s physical or digital signature or otherwise indicate that the Complainant is the person filing the Formal Complaint. </a:t>
            </a:r>
          </a:p>
          <a:p>
            <a:pPr marL="457200" indent="-457200">
              <a:buAutoNum type="arabicPeriod"/>
            </a:pPr>
            <a:r>
              <a:rPr lang="en-US" dirty="0"/>
              <a:t>While any person may report sexual harassment to the Title IX Coordinator, only a Complainant or the Title IX Coordinator may sign a Formal Complaint. </a:t>
            </a:r>
          </a:p>
          <a:p>
            <a:pPr marL="457200" indent="-457200">
              <a:buAutoNum type="arabicPeriod"/>
            </a:pPr>
            <a:r>
              <a:rPr lang="en-US" b="1" u="sng" dirty="0"/>
              <a:t>Only the filing of a Formal Complaint signed by a Complainant or the Title IX Coordinator will initiate the Formal Grievance Process</a:t>
            </a:r>
            <a:r>
              <a:rPr lang="en-US" dirty="0"/>
              <a:t>. </a:t>
            </a:r>
          </a:p>
        </p:txBody>
      </p:sp>
    </p:spTree>
    <p:extLst>
      <p:ext uri="{BB962C8B-B14F-4D97-AF65-F5344CB8AC3E}">
        <p14:creationId xmlns:p14="http://schemas.microsoft.com/office/powerpoint/2010/main" val="4040224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C2B6A-1868-48BD-BBD1-FA6C3CD7E82B}"/>
              </a:ext>
            </a:extLst>
          </p:cNvPr>
          <p:cNvSpPr>
            <a:spLocks noGrp="1"/>
          </p:cNvSpPr>
          <p:nvPr>
            <p:ph type="title"/>
          </p:nvPr>
        </p:nvSpPr>
        <p:spPr/>
        <p:txBody>
          <a:bodyPr/>
          <a:lstStyle/>
          <a:p>
            <a:r>
              <a:rPr lang="en-US" dirty="0"/>
              <a:t>Dismissal of a Formal Complaint</a:t>
            </a:r>
          </a:p>
        </p:txBody>
      </p:sp>
      <p:sp>
        <p:nvSpPr>
          <p:cNvPr id="3" name="Content Placeholder 2">
            <a:extLst>
              <a:ext uri="{FF2B5EF4-FFF2-40B4-BE49-F238E27FC236}">
                <a16:creationId xmlns:a16="http://schemas.microsoft.com/office/drawing/2014/main" id="{3C844A30-ED34-46E6-BDDA-BA141FFE14CA}"/>
              </a:ext>
            </a:extLst>
          </p:cNvPr>
          <p:cNvSpPr>
            <a:spLocks noGrp="1"/>
          </p:cNvSpPr>
          <p:nvPr>
            <p:ph idx="1"/>
          </p:nvPr>
        </p:nvSpPr>
        <p:spPr>
          <a:xfrm>
            <a:off x="1371600" y="1612900"/>
            <a:ext cx="9601200" cy="4254500"/>
          </a:xfrm>
        </p:spPr>
        <p:txBody>
          <a:bodyPr>
            <a:normAutofit/>
          </a:bodyPr>
          <a:lstStyle/>
          <a:p>
            <a:pPr marL="457200" indent="-457200">
              <a:buAutoNum type="arabicPeriod"/>
            </a:pPr>
            <a:r>
              <a:rPr lang="en-US" dirty="0"/>
              <a:t>Federal law requires that formal complaint is dismissed if jurisdictional requirements are not met.</a:t>
            </a:r>
          </a:p>
          <a:p>
            <a:pPr marL="457200" indent="-457200">
              <a:buAutoNum type="arabicPeriod"/>
            </a:pPr>
            <a:r>
              <a:rPr lang="en-US" dirty="0"/>
              <a:t>The Title IX Coordinator </a:t>
            </a:r>
            <a:r>
              <a:rPr lang="en-US" b="1" i="1" dirty="0"/>
              <a:t>may</a:t>
            </a:r>
            <a:r>
              <a:rPr lang="en-US" dirty="0"/>
              <a:t> dismiss the Formal Complaint or any allegations of the Formal Complaint, if at any time during the investigation or hearing:</a:t>
            </a:r>
          </a:p>
          <a:p>
            <a:pPr marL="0" indent="0">
              <a:buNone/>
            </a:pPr>
            <a:r>
              <a:rPr lang="en-US" dirty="0"/>
              <a:t>	a. The Complainant notifies the Title IX Coordinator in writing that the 		Complainant would like the withdraw the Formal Complaint or any allegations in 	the Formal Complaint.</a:t>
            </a:r>
          </a:p>
          <a:p>
            <a:pPr marL="0" indent="0">
              <a:buNone/>
            </a:pPr>
            <a:r>
              <a:rPr lang="en-US" dirty="0"/>
              <a:t>	b. The Respondent is no longer an enrolled student or employed by Rose-	</a:t>
            </a:r>
            <a:r>
              <a:rPr lang="en-US" dirty="0" err="1"/>
              <a:t>Hulman</a:t>
            </a:r>
            <a:r>
              <a:rPr lang="en-US" dirty="0"/>
              <a:t>. </a:t>
            </a:r>
          </a:p>
          <a:p>
            <a:pPr marL="0" indent="0">
              <a:buNone/>
            </a:pPr>
            <a:r>
              <a:rPr lang="en-US" dirty="0"/>
              <a:t>	c. Specific circumstances prevent Rose-Hulman from gathering evidence 	sufficient to reach a determination as to the Formal Complaint or any 	allegations. </a:t>
            </a:r>
          </a:p>
        </p:txBody>
      </p:sp>
    </p:spTree>
    <p:extLst>
      <p:ext uri="{BB962C8B-B14F-4D97-AF65-F5344CB8AC3E}">
        <p14:creationId xmlns:p14="http://schemas.microsoft.com/office/powerpoint/2010/main" val="37170616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90A76-499C-43D9-83FF-E28B8D2BA9A9}"/>
              </a:ext>
            </a:extLst>
          </p:cNvPr>
          <p:cNvSpPr>
            <a:spLocks noGrp="1"/>
          </p:cNvSpPr>
          <p:nvPr>
            <p:ph type="title"/>
          </p:nvPr>
        </p:nvSpPr>
        <p:spPr>
          <a:xfrm>
            <a:off x="1371600" y="685800"/>
            <a:ext cx="9601200" cy="1041400"/>
          </a:xfrm>
        </p:spPr>
        <p:txBody>
          <a:bodyPr/>
          <a:lstStyle/>
          <a:p>
            <a:r>
              <a:rPr lang="en-US" dirty="0"/>
              <a:t>Rights of Both Parties </a:t>
            </a:r>
          </a:p>
        </p:txBody>
      </p:sp>
      <p:sp>
        <p:nvSpPr>
          <p:cNvPr id="3" name="Content Placeholder 2">
            <a:extLst>
              <a:ext uri="{FF2B5EF4-FFF2-40B4-BE49-F238E27FC236}">
                <a16:creationId xmlns:a16="http://schemas.microsoft.com/office/drawing/2014/main" id="{9D4964A5-7235-4056-ADF4-F7351234762B}"/>
              </a:ext>
            </a:extLst>
          </p:cNvPr>
          <p:cNvSpPr>
            <a:spLocks noGrp="1"/>
          </p:cNvSpPr>
          <p:nvPr>
            <p:ph idx="1"/>
          </p:nvPr>
        </p:nvSpPr>
        <p:spPr>
          <a:xfrm>
            <a:off x="1371600" y="1587500"/>
            <a:ext cx="9601200" cy="4279900"/>
          </a:xfrm>
        </p:spPr>
        <p:txBody>
          <a:bodyPr/>
          <a:lstStyle/>
          <a:p>
            <a:pPr marL="457200" indent="-457200">
              <a:buAutoNum type="arabicPeriod"/>
            </a:pPr>
            <a:r>
              <a:rPr lang="en-US" dirty="0"/>
              <a:t>Rose-Hulman offers non-disciplinary, non-punitive individualized services to the Complainant and Respondent before, during, and after a Formal Complaint of Sexual Harassment is filed. Supportive measures are also provided even when no Formal Complaint is filed.</a:t>
            </a:r>
          </a:p>
          <a:p>
            <a:pPr marL="457200" indent="-457200">
              <a:buAutoNum type="arabicPeriod"/>
            </a:pPr>
            <a:r>
              <a:rPr lang="en-US" dirty="0"/>
              <a:t>A fair an equitable grievance process.</a:t>
            </a:r>
          </a:p>
          <a:p>
            <a:pPr marL="457200" indent="-457200">
              <a:buAutoNum type="arabicPeriod"/>
            </a:pPr>
            <a:r>
              <a:rPr lang="en-US" dirty="0"/>
              <a:t>An advisor of choice.</a:t>
            </a:r>
          </a:p>
          <a:p>
            <a:pPr marL="457200" indent="-457200">
              <a:buAutoNum type="arabicPeriod"/>
            </a:pPr>
            <a:r>
              <a:rPr lang="en-US" dirty="0"/>
              <a:t>An appeal process.</a:t>
            </a:r>
          </a:p>
        </p:txBody>
      </p:sp>
    </p:spTree>
    <p:extLst>
      <p:ext uri="{BB962C8B-B14F-4D97-AF65-F5344CB8AC3E}">
        <p14:creationId xmlns:p14="http://schemas.microsoft.com/office/powerpoint/2010/main" val="2257767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BCE84-49F0-4567-A14F-866AEF6A2361}"/>
              </a:ext>
            </a:extLst>
          </p:cNvPr>
          <p:cNvSpPr>
            <a:spLocks noGrp="1"/>
          </p:cNvSpPr>
          <p:nvPr>
            <p:ph type="title"/>
          </p:nvPr>
        </p:nvSpPr>
        <p:spPr/>
        <p:txBody>
          <a:bodyPr/>
          <a:lstStyle/>
          <a:p>
            <a:r>
              <a:rPr lang="en-US" dirty="0"/>
              <a:t>Mandatory Reporter? Clery? Title IX?</a:t>
            </a:r>
          </a:p>
        </p:txBody>
      </p:sp>
      <p:sp>
        <p:nvSpPr>
          <p:cNvPr id="3" name="Content Placeholder 2">
            <a:extLst>
              <a:ext uri="{FF2B5EF4-FFF2-40B4-BE49-F238E27FC236}">
                <a16:creationId xmlns:a16="http://schemas.microsoft.com/office/drawing/2014/main" id="{CAD4BC3A-10D6-481A-899A-EDCD48CD74C6}"/>
              </a:ext>
            </a:extLst>
          </p:cNvPr>
          <p:cNvSpPr>
            <a:spLocks noGrp="1"/>
          </p:cNvSpPr>
          <p:nvPr>
            <p:ph idx="1"/>
          </p:nvPr>
        </p:nvSpPr>
        <p:spPr>
          <a:xfrm>
            <a:off x="1371600" y="1612900"/>
            <a:ext cx="9601200" cy="4254500"/>
          </a:xfrm>
        </p:spPr>
        <p:txBody>
          <a:bodyPr/>
          <a:lstStyle/>
          <a:p>
            <a:pPr marL="457200" indent="-457200">
              <a:buAutoNum type="arabicPeriod"/>
            </a:pPr>
            <a:r>
              <a:rPr lang="en-US" dirty="0"/>
              <a:t>Clery and Title IX serve two very different purposes and the reporting obligations are different.  </a:t>
            </a:r>
          </a:p>
          <a:p>
            <a:pPr marL="457200" indent="-457200">
              <a:buAutoNum type="arabicPeriod"/>
            </a:pPr>
            <a:r>
              <a:rPr lang="en-US" dirty="0"/>
              <a:t>An RA/SA can comply with both because Clery does not require reporting a victim’s name. </a:t>
            </a:r>
          </a:p>
          <a:p>
            <a:pPr marL="457200" indent="-457200">
              <a:buAutoNum type="arabicPeriod"/>
            </a:pPr>
            <a:r>
              <a:rPr lang="en-US" dirty="0"/>
              <a:t>Example: If a CSA receives a report of an assault, the CSA is required to report it under Clery. If the CSA is not a mandatory reporter under the Title IX policy, it is not required to be reported under Title IX. (Note: A CSA may still report it under Title IX because the policy provides the option to report it… this would then begin the Title IX process outlined slide one). </a:t>
            </a:r>
          </a:p>
          <a:p>
            <a:pPr marL="457200" indent="-457200">
              <a:buAutoNum type="arabicPeriod"/>
            </a:pPr>
            <a:r>
              <a:rPr lang="en-US" dirty="0"/>
              <a:t>So, what should you do?  Report the information to the Clery official.  Have a conversation with the victim to make sure the they understand the Title IX policy and that they have the option to report it.  </a:t>
            </a:r>
          </a:p>
        </p:txBody>
      </p:sp>
    </p:spTree>
    <p:extLst>
      <p:ext uri="{BB962C8B-B14F-4D97-AF65-F5344CB8AC3E}">
        <p14:creationId xmlns:p14="http://schemas.microsoft.com/office/powerpoint/2010/main" val="2975272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8780A-B711-4BE2-A864-E7E2E376316D}"/>
              </a:ext>
            </a:extLst>
          </p:cNvPr>
          <p:cNvSpPr>
            <a:spLocks noGrp="1"/>
          </p:cNvSpPr>
          <p:nvPr>
            <p:ph type="title"/>
          </p:nvPr>
        </p:nvSpPr>
        <p:spPr/>
        <p:txBody>
          <a:bodyPr/>
          <a:lstStyle/>
          <a:p>
            <a:r>
              <a:rPr lang="en-US" dirty="0"/>
              <a:t>Things to Think About…</a:t>
            </a:r>
          </a:p>
        </p:txBody>
      </p:sp>
      <p:sp>
        <p:nvSpPr>
          <p:cNvPr id="3" name="Content Placeholder 2">
            <a:extLst>
              <a:ext uri="{FF2B5EF4-FFF2-40B4-BE49-F238E27FC236}">
                <a16:creationId xmlns:a16="http://schemas.microsoft.com/office/drawing/2014/main" id="{E73D6BAB-50A7-41FC-A44D-26280FB37454}"/>
              </a:ext>
            </a:extLst>
          </p:cNvPr>
          <p:cNvSpPr>
            <a:spLocks noGrp="1"/>
          </p:cNvSpPr>
          <p:nvPr>
            <p:ph idx="1"/>
          </p:nvPr>
        </p:nvSpPr>
        <p:spPr>
          <a:xfrm>
            <a:off x="1371600" y="1511300"/>
            <a:ext cx="9601200" cy="4356100"/>
          </a:xfrm>
        </p:spPr>
        <p:txBody>
          <a:bodyPr>
            <a:normAutofit/>
          </a:bodyPr>
          <a:lstStyle/>
          <a:p>
            <a:pPr marL="457200" indent="-457200">
              <a:buAutoNum type="arabicPeriod"/>
            </a:pPr>
            <a:r>
              <a:rPr lang="en-US" sz="2400" dirty="0"/>
              <a:t>These are usually very complicated situations.  </a:t>
            </a:r>
          </a:p>
          <a:p>
            <a:pPr marL="457200" indent="-457200">
              <a:buAutoNum type="arabicPeriod"/>
            </a:pPr>
            <a:r>
              <a:rPr lang="en-US" sz="2400" dirty="0"/>
              <a:t>Highly emotional for both parties.</a:t>
            </a:r>
          </a:p>
          <a:p>
            <a:pPr marL="457200" indent="-457200">
              <a:buAutoNum type="arabicPeriod"/>
            </a:pPr>
            <a:r>
              <a:rPr lang="en-US" sz="2400" dirty="0"/>
              <a:t>There are two sides to every story and the sides can be VERY different.</a:t>
            </a:r>
          </a:p>
          <a:p>
            <a:pPr marL="457200" indent="-457200">
              <a:buAutoNum type="arabicPeriod"/>
            </a:pPr>
            <a:r>
              <a:rPr lang="en-US" sz="2400" dirty="0"/>
              <a:t>Be supportive, keep an open mind, and remain neutral.  </a:t>
            </a:r>
          </a:p>
          <a:p>
            <a:pPr marL="457200" indent="-457200">
              <a:buAutoNum type="arabicPeriod"/>
            </a:pPr>
            <a:r>
              <a:rPr lang="en-US" sz="2400" dirty="0"/>
              <a:t>Due to privacy, much information cannot be shared and this can cause frustration.</a:t>
            </a:r>
          </a:p>
          <a:p>
            <a:pPr marL="457200" indent="-457200">
              <a:buAutoNum type="arabicPeriod"/>
            </a:pPr>
            <a:r>
              <a:rPr lang="en-US" sz="2400" dirty="0"/>
              <a:t>Offer resources. </a:t>
            </a:r>
          </a:p>
          <a:p>
            <a:pPr marL="457200" indent="-457200">
              <a:buAutoNum type="arabicPeriod"/>
            </a:pPr>
            <a:r>
              <a:rPr lang="en-US" sz="2400" dirty="0"/>
              <a:t>Kyle and I are always available for questions and concerns. </a:t>
            </a:r>
          </a:p>
        </p:txBody>
      </p:sp>
    </p:spTree>
    <p:extLst>
      <p:ext uri="{BB962C8B-B14F-4D97-AF65-F5344CB8AC3E}">
        <p14:creationId xmlns:p14="http://schemas.microsoft.com/office/powerpoint/2010/main" val="34436185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40087" y="2373701"/>
            <a:ext cx="9612971" cy="2852737"/>
          </a:xfrm>
        </p:spPr>
        <p:txBody>
          <a:bodyPr/>
          <a:lstStyle/>
          <a:p>
            <a:r>
              <a:rPr lang="en-US" dirty="0"/>
              <a:t>What is Consent?</a:t>
            </a:r>
          </a:p>
        </p:txBody>
      </p:sp>
    </p:spTree>
    <p:extLst>
      <p:ext uri="{BB962C8B-B14F-4D97-AF65-F5344CB8AC3E}">
        <p14:creationId xmlns:p14="http://schemas.microsoft.com/office/powerpoint/2010/main" val="32234871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nline Media 1" title="Tea Consent">
            <a:hlinkClick r:id="" action="ppaction://media"/>
            <a:extLst>
              <a:ext uri="{FF2B5EF4-FFF2-40B4-BE49-F238E27FC236}">
                <a16:creationId xmlns:a16="http://schemas.microsoft.com/office/drawing/2014/main" id="{39DD47EC-4E77-47C3-9AEC-10C29F91B56E}"/>
              </a:ext>
            </a:extLst>
          </p:cNvPr>
          <p:cNvPicPr>
            <a:picLocks noRot="1" noChangeAspect="1"/>
          </p:cNvPicPr>
          <p:nvPr>
            <a:videoFile r:link="rId1"/>
          </p:nvPr>
        </p:nvPicPr>
        <p:blipFill>
          <a:blip r:embed="rId3"/>
          <a:stretch>
            <a:fillRect/>
          </a:stretch>
        </p:blipFill>
        <p:spPr>
          <a:xfrm>
            <a:off x="1797575" y="702578"/>
            <a:ext cx="9651051" cy="5452844"/>
          </a:xfrm>
          <a:prstGeom prst="rect">
            <a:avLst/>
          </a:prstGeom>
        </p:spPr>
      </p:pic>
    </p:spTree>
    <p:extLst>
      <p:ext uri="{BB962C8B-B14F-4D97-AF65-F5344CB8AC3E}">
        <p14:creationId xmlns:p14="http://schemas.microsoft.com/office/powerpoint/2010/main" val="1749593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nline Media 2" title="Laughing">
            <a:hlinkClick r:id="" action="ppaction://media"/>
            <a:extLst>
              <a:ext uri="{FF2B5EF4-FFF2-40B4-BE49-F238E27FC236}">
                <a16:creationId xmlns:a16="http://schemas.microsoft.com/office/drawing/2014/main" id="{2B7D440E-2E0D-43D3-83AA-D3242511EA1F}"/>
              </a:ext>
            </a:extLst>
          </p:cNvPr>
          <p:cNvPicPr>
            <a:picLocks noRot="1" noChangeAspect="1"/>
          </p:cNvPicPr>
          <p:nvPr>
            <a:videoFile r:link="rId1"/>
          </p:nvPr>
        </p:nvPicPr>
        <p:blipFill>
          <a:blip r:embed="rId3"/>
          <a:stretch>
            <a:fillRect/>
          </a:stretch>
        </p:blipFill>
        <p:spPr>
          <a:xfrm>
            <a:off x="1545904" y="463201"/>
            <a:ext cx="10033896" cy="5669151"/>
          </a:xfrm>
          <a:prstGeom prst="rect">
            <a:avLst/>
          </a:prstGeom>
        </p:spPr>
      </p:pic>
    </p:spTree>
    <p:extLst>
      <p:ext uri="{BB962C8B-B14F-4D97-AF65-F5344CB8AC3E}">
        <p14:creationId xmlns:p14="http://schemas.microsoft.com/office/powerpoint/2010/main" val="3508105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8304" y="441960"/>
            <a:ext cx="9601200" cy="1485900"/>
          </a:xfrm>
        </p:spPr>
        <p:txBody>
          <a:bodyPr/>
          <a:lstStyle/>
          <a:p>
            <a:r>
              <a:rPr lang="en-US" dirty="0"/>
              <a:t>What is consent?</a:t>
            </a:r>
          </a:p>
        </p:txBody>
      </p:sp>
      <p:sp>
        <p:nvSpPr>
          <p:cNvPr id="4" name="Content Placeholder 3"/>
          <p:cNvSpPr>
            <a:spLocks noGrp="1"/>
          </p:cNvSpPr>
          <p:nvPr>
            <p:ph sz="half" idx="1"/>
          </p:nvPr>
        </p:nvSpPr>
        <p:spPr>
          <a:xfrm>
            <a:off x="799429" y="1499616"/>
            <a:ext cx="3401568" cy="4367781"/>
          </a:xfrm>
        </p:spPr>
        <p:txBody>
          <a:bodyPr>
            <a:noAutofit/>
          </a:bodyPr>
          <a:lstStyle/>
          <a:p>
            <a:pPr>
              <a:buFont typeface="+mj-lt"/>
              <a:buAutoNum type="arabicPeriod"/>
            </a:pPr>
            <a:r>
              <a:rPr lang="en-US" sz="1250" dirty="0"/>
              <a:t>Consent is knowing, voluntary and clear permission by word or action, to engage in mutually agreed upon sexual activity. Since individuals may experience the same interaction in different ways, it is the responsibility of each party to make certain that the other has consented before engaging in the activity. For consent to be valid, there must be a clear expression in words or actions that the other individual consented to that specific sexual conduct.</a:t>
            </a:r>
          </a:p>
          <a:p>
            <a:pPr>
              <a:buFont typeface="+mj-lt"/>
              <a:buAutoNum type="arabicPeriod"/>
            </a:pPr>
            <a:r>
              <a:rPr lang="en-US" sz="1250" dirty="0"/>
              <a:t>A person cannot consent if he or she is unable to understand what is happening or is disoriented, helpless, asleep or unconscious for any reason, including due to alcohol or other drugs. An individual who engages in sexual activity when the individual knows, or should know, that the other person is physically or mentally incapacitated has violated this policy.</a:t>
            </a:r>
          </a:p>
          <a:p>
            <a:pPr>
              <a:buFont typeface="+mj-lt"/>
              <a:buAutoNum type="arabicPeriod"/>
            </a:pPr>
            <a:r>
              <a:rPr lang="en-US" sz="1250" dirty="0"/>
              <a:t>It is not an excuse that the Respondent was intoxicated and, therefore, did not realize the incapacity of the other.</a:t>
            </a:r>
          </a:p>
        </p:txBody>
      </p:sp>
      <p:sp>
        <p:nvSpPr>
          <p:cNvPr id="5" name="Content Placeholder 4"/>
          <p:cNvSpPr>
            <a:spLocks noGrp="1"/>
          </p:cNvSpPr>
          <p:nvPr>
            <p:ph sz="half" idx="2"/>
          </p:nvPr>
        </p:nvSpPr>
        <p:spPr>
          <a:xfrm>
            <a:off x="4503237" y="1499616"/>
            <a:ext cx="3531291" cy="4367783"/>
          </a:xfrm>
        </p:spPr>
        <p:txBody>
          <a:bodyPr>
            <a:noAutofit/>
          </a:bodyPr>
          <a:lstStyle/>
          <a:p>
            <a:pPr marL="228600" indent="-228600">
              <a:buFont typeface="+mj-lt"/>
              <a:buAutoNum type="arabicPeriod" startAt="4"/>
            </a:pPr>
            <a:r>
              <a:rPr lang="en-US" sz="1250" dirty="0"/>
              <a:t>Incapacitation is defined as a state where someone cannot make rational, reasonable decisions because they lack the capacity to give knowing consent (e.g., to understand the “who, what, when, where, why or how” of their sexual interaction). This policy also covers a person whose incapacity results from mental disability, involuntary physical restraint and/or from the taking of incapacitating drugs.</a:t>
            </a:r>
          </a:p>
          <a:p>
            <a:pPr marL="228600" indent="-228600">
              <a:buFont typeface="+mj-lt"/>
              <a:buAutoNum type="arabicPeriod" startAt="4"/>
            </a:pPr>
            <a:r>
              <a:rPr lang="en-US" sz="1250" dirty="0"/>
              <a:t>Consent to some sexual contact (such as kissing or fondling) cannot be presumed to be consent for other sexual activity (such as intercourse). A current or previous dating relationship is not sufficient to constitute consent. The existence of consent is based on the totality of the circumstances, including the context in which the alleged incident occurred and any similar previous patterns that may be evidenced. Silence or the absence of resistance alone is not consent. A person can withdraw consent at any time during sexual activity by expressing in words or actions that he or she no longer wants the act to continue, and, if that happens, the other person must stop immediately.</a:t>
            </a:r>
          </a:p>
        </p:txBody>
      </p:sp>
      <p:sp>
        <p:nvSpPr>
          <p:cNvPr id="6" name="Content Placeholder 4"/>
          <p:cNvSpPr txBox="1">
            <a:spLocks/>
          </p:cNvSpPr>
          <p:nvPr/>
        </p:nvSpPr>
        <p:spPr>
          <a:xfrm>
            <a:off x="8445643" y="1499617"/>
            <a:ext cx="3337925" cy="4367782"/>
          </a:xfrm>
          <a:prstGeom prst="rect">
            <a:avLst/>
          </a:prstGeom>
        </p:spPr>
        <p:txBody>
          <a:bodyPr vert="horz" lIns="91440" tIns="45720" rIns="91440" bIns="45720" rtlCol="0">
            <a:no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a:buFont typeface="+mj-lt"/>
              <a:buAutoNum type="arabicPeriod" startAt="6"/>
            </a:pPr>
            <a:r>
              <a:rPr lang="en-US" sz="1250" dirty="0"/>
              <a:t>In Indiana, a minor (meaning a person under the age of 16 years) cannot consent to sexual activity. This means that sexual contact by an adult with a person younger than 16 years old may be a crime, as well as a violation of this policy, even if the minor wanted to engage in the act.</a:t>
            </a:r>
          </a:p>
        </p:txBody>
      </p:sp>
      <p:sp>
        <p:nvSpPr>
          <p:cNvPr id="7" name="TextBox 6"/>
          <p:cNvSpPr txBox="1"/>
          <p:nvPr/>
        </p:nvSpPr>
        <p:spPr>
          <a:xfrm>
            <a:off x="7071360" y="6035040"/>
            <a:ext cx="4712208" cy="461665"/>
          </a:xfrm>
          <a:prstGeom prst="rect">
            <a:avLst/>
          </a:prstGeom>
          <a:noFill/>
        </p:spPr>
        <p:txBody>
          <a:bodyPr wrap="square" rtlCol="0">
            <a:spAutoFit/>
          </a:bodyPr>
          <a:lstStyle/>
          <a:p>
            <a:pPr algn="r"/>
            <a:r>
              <a:rPr lang="en-US" sz="1200" u="sng" dirty="0"/>
              <a:t>SCOPE OF POLICY: C. Definition of Consent, 1-6, </a:t>
            </a:r>
          </a:p>
          <a:p>
            <a:pPr algn="r"/>
            <a:r>
              <a:rPr lang="en-US" sz="1200" u="sng" dirty="0"/>
              <a:t>Rose-</a:t>
            </a:r>
            <a:r>
              <a:rPr lang="en-US" sz="1200" u="sng" dirty="0" err="1"/>
              <a:t>Hulman</a:t>
            </a:r>
            <a:r>
              <a:rPr lang="en-US" sz="1200" u="sng" dirty="0"/>
              <a:t> Institute of Technology: Title IX Policy and Procedures</a:t>
            </a:r>
            <a:r>
              <a:rPr lang="en-US" sz="1200" i="1" u="sng" dirty="0"/>
              <a:t> </a:t>
            </a:r>
            <a:endParaRPr lang="en-US" sz="1200" u="sng" dirty="0"/>
          </a:p>
        </p:txBody>
      </p:sp>
    </p:spTree>
    <p:extLst>
      <p:ext uri="{BB962C8B-B14F-4D97-AF65-F5344CB8AC3E}">
        <p14:creationId xmlns:p14="http://schemas.microsoft.com/office/powerpoint/2010/main" val="4184165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hat Is Sexual Consent? | Facts About Rape &amp;amp; Sexual Assault">
            <a:extLst>
              <a:ext uri="{FF2B5EF4-FFF2-40B4-BE49-F238E27FC236}">
                <a16:creationId xmlns:a16="http://schemas.microsoft.com/office/drawing/2014/main" id="{382EE3DF-5E9E-464D-9B69-E332DBABA9D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8042"/>
          <a:stretch/>
        </p:blipFill>
        <p:spPr bwMode="auto">
          <a:xfrm>
            <a:off x="2432216" y="138876"/>
            <a:ext cx="8028855" cy="65802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272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B63E5-C5AD-4D29-9DA5-A50E8DECFE53}"/>
              </a:ext>
            </a:extLst>
          </p:cNvPr>
          <p:cNvSpPr>
            <a:spLocks noGrp="1"/>
          </p:cNvSpPr>
          <p:nvPr>
            <p:ph type="title"/>
          </p:nvPr>
        </p:nvSpPr>
        <p:spPr>
          <a:xfrm>
            <a:off x="816179" y="2350058"/>
            <a:ext cx="3855720" cy="2157884"/>
          </a:xfrm>
        </p:spPr>
        <p:txBody>
          <a:bodyPr/>
          <a:lstStyle/>
          <a:p>
            <a:pPr algn="ctr"/>
            <a:r>
              <a:rPr lang="en-US" sz="5400" b="1" dirty="0"/>
              <a:t>Trigger Warning</a:t>
            </a:r>
          </a:p>
        </p:txBody>
      </p:sp>
      <p:sp>
        <p:nvSpPr>
          <p:cNvPr id="3" name="Content Placeholder 2">
            <a:extLst>
              <a:ext uri="{FF2B5EF4-FFF2-40B4-BE49-F238E27FC236}">
                <a16:creationId xmlns:a16="http://schemas.microsoft.com/office/drawing/2014/main" id="{8AF2A6CC-D517-4833-9804-B0261A24FC5C}"/>
              </a:ext>
            </a:extLst>
          </p:cNvPr>
          <p:cNvSpPr>
            <a:spLocks noGrp="1"/>
          </p:cNvSpPr>
          <p:nvPr>
            <p:ph idx="1"/>
          </p:nvPr>
        </p:nvSpPr>
        <p:spPr/>
        <p:txBody>
          <a:bodyPr/>
          <a:lstStyle/>
          <a:p>
            <a:endParaRPr lang="en-US" dirty="0"/>
          </a:p>
          <a:p>
            <a:endParaRPr lang="en-US" dirty="0"/>
          </a:p>
          <a:p>
            <a:endParaRPr lang="en-US" dirty="0"/>
          </a:p>
          <a:p>
            <a:endParaRPr lang="en-US" dirty="0"/>
          </a:p>
          <a:p>
            <a:r>
              <a:rPr lang="en-US" dirty="0"/>
              <a:t>May cause emotional distress. </a:t>
            </a:r>
          </a:p>
          <a:p>
            <a:r>
              <a:rPr lang="en-US" dirty="0"/>
              <a:t>This presentation includes references to topics such as sexual assault, rape, and violence.</a:t>
            </a:r>
          </a:p>
          <a:p>
            <a:r>
              <a:rPr lang="en-US" dirty="0"/>
              <a:t>Feel free to step out of the room any time. </a:t>
            </a:r>
          </a:p>
        </p:txBody>
      </p:sp>
    </p:spTree>
    <p:extLst>
      <p:ext uri="{BB962C8B-B14F-4D97-AF65-F5344CB8AC3E}">
        <p14:creationId xmlns:p14="http://schemas.microsoft.com/office/powerpoint/2010/main" val="4421847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RA Sexual Assault and/or Rape Response Plan</a:t>
            </a:r>
          </a:p>
        </p:txBody>
      </p:sp>
      <p:sp>
        <p:nvSpPr>
          <p:cNvPr id="3" name="Content Placeholder 2"/>
          <p:cNvSpPr>
            <a:spLocks noGrp="1"/>
          </p:cNvSpPr>
          <p:nvPr>
            <p:ph idx="1"/>
          </p:nvPr>
        </p:nvSpPr>
        <p:spPr>
          <a:xfrm>
            <a:off x="1371600" y="1503336"/>
            <a:ext cx="9601200" cy="4364064"/>
          </a:xfrm>
        </p:spPr>
        <p:txBody>
          <a:bodyPr>
            <a:normAutofit fontScale="92500" lnSpcReduction="10000"/>
          </a:bodyPr>
          <a:lstStyle/>
          <a:p>
            <a:r>
              <a:rPr lang="en-US" sz="2400" dirty="0"/>
              <a:t>You are </a:t>
            </a:r>
            <a:r>
              <a:rPr lang="en-US" sz="2400" b="1" u="sng" dirty="0"/>
              <a:t>not</a:t>
            </a:r>
            <a:r>
              <a:rPr lang="en-US" sz="2400" dirty="0"/>
              <a:t> a </a:t>
            </a:r>
            <a:r>
              <a:rPr lang="en-US" sz="2400" b="1" dirty="0">
                <a:solidFill>
                  <a:schemeClr val="accent1"/>
                </a:solidFill>
              </a:rPr>
              <a:t>mandated reporter </a:t>
            </a:r>
            <a:r>
              <a:rPr lang="en-US" sz="2400" dirty="0">
                <a:solidFill>
                  <a:schemeClr val="tx1"/>
                </a:solidFill>
              </a:rPr>
              <a:t>or a </a:t>
            </a:r>
            <a:r>
              <a:rPr lang="en-US" sz="2400" b="1" dirty="0">
                <a:solidFill>
                  <a:schemeClr val="accent1"/>
                </a:solidFill>
              </a:rPr>
              <a:t>confidential resource</a:t>
            </a:r>
            <a:r>
              <a:rPr lang="en-US" sz="2400" dirty="0">
                <a:solidFill>
                  <a:schemeClr val="accent1"/>
                </a:solidFill>
              </a:rPr>
              <a:t>.</a:t>
            </a:r>
            <a:endParaRPr lang="en-US" sz="2400" dirty="0"/>
          </a:p>
          <a:p>
            <a:pPr lvl="1"/>
            <a:r>
              <a:rPr lang="en-US" sz="2400" dirty="0"/>
              <a:t>The only confidential person a student can speak with is Counseling.</a:t>
            </a:r>
          </a:p>
          <a:p>
            <a:pPr lvl="1"/>
            <a:r>
              <a:rPr lang="en-US" sz="2400" dirty="0"/>
              <a:t>Not a mandated reporter means you are not legally required to report an assault to Title IX. </a:t>
            </a:r>
          </a:p>
          <a:p>
            <a:pPr lvl="1"/>
            <a:r>
              <a:rPr lang="en-US" sz="2400" dirty="0"/>
              <a:t>Not a confidential resource means you cannot promise to keep something secret. </a:t>
            </a:r>
          </a:p>
          <a:p>
            <a:pPr marL="530352" lvl="1" indent="0">
              <a:buNone/>
            </a:pPr>
            <a:endParaRPr lang="en-US" sz="2400" dirty="0"/>
          </a:p>
          <a:p>
            <a:r>
              <a:rPr lang="en-US" sz="2400" dirty="0"/>
              <a:t>Assess the situation</a:t>
            </a:r>
          </a:p>
          <a:p>
            <a:pPr lvl="1"/>
            <a:r>
              <a:rPr lang="en-US" sz="2400" dirty="0"/>
              <a:t>If there is imminent danger, call 911 and then the Student Affairs on Duty and Public Safety.</a:t>
            </a:r>
          </a:p>
          <a:p>
            <a:pPr lvl="1"/>
            <a:r>
              <a:rPr lang="en-US" sz="2400" dirty="0"/>
              <a:t>If there is no imminent danger, call the Student Affairs on Duty. </a:t>
            </a:r>
          </a:p>
          <a:p>
            <a:pPr lvl="1"/>
            <a:r>
              <a:rPr lang="en-US" sz="2400" dirty="0"/>
              <a:t>Assess and reflect on your level of comfort in addressing this situation.</a:t>
            </a:r>
          </a:p>
        </p:txBody>
      </p:sp>
    </p:spTree>
    <p:extLst>
      <p:ext uri="{BB962C8B-B14F-4D97-AF65-F5344CB8AC3E}">
        <p14:creationId xmlns:p14="http://schemas.microsoft.com/office/powerpoint/2010/main" val="41681257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RA Sexual Assault and/or Rape Response Plan</a:t>
            </a:r>
          </a:p>
        </p:txBody>
      </p:sp>
      <p:sp>
        <p:nvSpPr>
          <p:cNvPr id="3" name="Content Placeholder 2"/>
          <p:cNvSpPr>
            <a:spLocks noGrp="1"/>
          </p:cNvSpPr>
          <p:nvPr>
            <p:ph idx="1"/>
          </p:nvPr>
        </p:nvSpPr>
        <p:spPr>
          <a:xfrm>
            <a:off x="1371600" y="1565329"/>
            <a:ext cx="9601200" cy="4302071"/>
          </a:xfrm>
        </p:spPr>
        <p:txBody>
          <a:bodyPr>
            <a:normAutofit/>
          </a:bodyPr>
          <a:lstStyle/>
          <a:p>
            <a:r>
              <a:rPr lang="en-US" sz="2800" dirty="0"/>
              <a:t>Find a quiet, private space to wait with the student until professional staff can arrive.</a:t>
            </a:r>
          </a:p>
          <a:p>
            <a:r>
              <a:rPr lang="en-US" sz="2800" dirty="0"/>
              <a:t>Your main role is to </a:t>
            </a:r>
            <a:r>
              <a:rPr lang="en-US" sz="2800" b="1" dirty="0">
                <a:solidFill>
                  <a:schemeClr val="accent1"/>
                </a:solidFill>
              </a:rPr>
              <a:t>support the student.</a:t>
            </a:r>
          </a:p>
          <a:p>
            <a:pPr marL="0" indent="0">
              <a:buNone/>
            </a:pPr>
            <a:endParaRPr lang="en-US" sz="2800" b="1" dirty="0">
              <a:solidFill>
                <a:schemeClr val="tx1"/>
              </a:solidFill>
            </a:endParaRPr>
          </a:p>
          <a:p>
            <a:pPr marL="0" indent="0">
              <a:buNone/>
            </a:pPr>
            <a:r>
              <a:rPr lang="en-US" sz="2400" b="1" i="1" dirty="0">
                <a:solidFill>
                  <a:schemeClr val="tx1"/>
                </a:solidFill>
              </a:rPr>
              <a:t>****</a:t>
            </a:r>
            <a:r>
              <a:rPr lang="en-US" sz="2400" i="1" dirty="0">
                <a:solidFill>
                  <a:schemeClr val="tx1"/>
                </a:solidFill>
              </a:rPr>
              <a:t>You may not be alone with the student for very long, but this is what to do while you are waiting</a:t>
            </a:r>
          </a:p>
        </p:txBody>
      </p:sp>
    </p:spTree>
    <p:extLst>
      <p:ext uri="{BB962C8B-B14F-4D97-AF65-F5344CB8AC3E}">
        <p14:creationId xmlns:p14="http://schemas.microsoft.com/office/powerpoint/2010/main" val="22723977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How to support a survivor of sexual violence</a:t>
            </a:r>
          </a:p>
        </p:txBody>
      </p:sp>
      <p:sp>
        <p:nvSpPr>
          <p:cNvPr id="3" name="Content Placeholder 2"/>
          <p:cNvSpPr>
            <a:spLocks noGrp="1"/>
          </p:cNvSpPr>
          <p:nvPr>
            <p:ph idx="1"/>
          </p:nvPr>
        </p:nvSpPr>
        <p:spPr>
          <a:xfrm>
            <a:off x="1371600" y="1503336"/>
            <a:ext cx="9601200" cy="4934040"/>
          </a:xfrm>
        </p:spPr>
        <p:txBody>
          <a:bodyPr>
            <a:normAutofit lnSpcReduction="10000"/>
          </a:bodyPr>
          <a:lstStyle/>
          <a:p>
            <a:r>
              <a:rPr lang="en-US" dirty="0"/>
              <a:t>Be aware of your word choices.</a:t>
            </a:r>
          </a:p>
          <a:p>
            <a:pPr lvl="1"/>
            <a:r>
              <a:rPr lang="en-US" dirty="0"/>
              <a:t>Ask questions or use statements such as:</a:t>
            </a:r>
          </a:p>
          <a:p>
            <a:pPr lvl="2"/>
            <a:r>
              <a:rPr lang="en-US" dirty="0"/>
              <a:t>“Would you feel more comfortable…”</a:t>
            </a:r>
          </a:p>
          <a:p>
            <a:pPr lvl="2"/>
            <a:r>
              <a:rPr lang="en-US" dirty="0"/>
              <a:t>“I believe you…”</a:t>
            </a:r>
          </a:p>
          <a:p>
            <a:pPr lvl="2"/>
            <a:r>
              <a:rPr lang="en-US" dirty="0"/>
              <a:t>“It took a lot of courage to tell me about this…”</a:t>
            </a:r>
          </a:p>
          <a:p>
            <a:pPr lvl="2"/>
            <a:r>
              <a:rPr lang="en-US" dirty="0"/>
              <a:t>“It’s not your fault.”</a:t>
            </a:r>
          </a:p>
          <a:p>
            <a:r>
              <a:rPr lang="en-US" dirty="0"/>
              <a:t>Do not interrogate, investigate, or speculate.</a:t>
            </a:r>
          </a:p>
          <a:p>
            <a:r>
              <a:rPr lang="en-US" dirty="0"/>
              <a:t>Recognize your physical proximity to the student.</a:t>
            </a:r>
          </a:p>
          <a:p>
            <a:pPr lvl="1"/>
            <a:r>
              <a:rPr lang="en-US" dirty="0"/>
              <a:t>Ask to sit down</a:t>
            </a:r>
          </a:p>
          <a:p>
            <a:pPr lvl="1"/>
            <a:r>
              <a:rPr lang="en-US" dirty="0"/>
              <a:t>Eye level</a:t>
            </a:r>
          </a:p>
          <a:p>
            <a:pPr lvl="1"/>
            <a:r>
              <a:rPr lang="en-US" dirty="0"/>
              <a:t>Don’t tower over them</a:t>
            </a:r>
          </a:p>
          <a:p>
            <a:r>
              <a:rPr lang="en-US" dirty="0"/>
              <a:t>Avoid touching the student.</a:t>
            </a:r>
          </a:p>
          <a:p>
            <a:r>
              <a:rPr lang="en-US" dirty="0"/>
              <a:t>Maintain confidentiality.</a:t>
            </a:r>
          </a:p>
        </p:txBody>
      </p:sp>
    </p:spTree>
    <p:extLst>
      <p:ext uri="{BB962C8B-B14F-4D97-AF65-F5344CB8AC3E}">
        <p14:creationId xmlns:p14="http://schemas.microsoft.com/office/powerpoint/2010/main" val="11457260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rgbClr val="1A2E40"/>
                </a:solidFill>
              </a:rPr>
              <a:t>RA Sexual Assault and/or Rape Response Plan</a:t>
            </a:r>
            <a:endParaRPr lang="en-US" dirty="0"/>
          </a:p>
        </p:txBody>
      </p:sp>
      <p:sp>
        <p:nvSpPr>
          <p:cNvPr id="3" name="Content Placeholder 2"/>
          <p:cNvSpPr>
            <a:spLocks noGrp="1"/>
          </p:cNvSpPr>
          <p:nvPr>
            <p:ph idx="1"/>
          </p:nvPr>
        </p:nvSpPr>
        <p:spPr>
          <a:xfrm>
            <a:off x="1371600" y="1472338"/>
            <a:ext cx="9601200" cy="4395061"/>
          </a:xfrm>
        </p:spPr>
        <p:txBody>
          <a:bodyPr>
            <a:normAutofit lnSpcReduction="10000"/>
          </a:bodyPr>
          <a:lstStyle/>
          <a:p>
            <a:pPr marL="0" indent="0">
              <a:buNone/>
            </a:pPr>
            <a:r>
              <a:rPr lang="en-US" sz="2800" dirty="0"/>
              <a:t>Sometimes students will want to talk about what happened, that’s okay.</a:t>
            </a:r>
          </a:p>
          <a:p>
            <a:pPr marL="0" indent="0">
              <a:buNone/>
            </a:pPr>
            <a:r>
              <a:rPr lang="en-US" sz="2800" dirty="0"/>
              <a:t>Advise the student of what options they have:</a:t>
            </a:r>
          </a:p>
          <a:p>
            <a:r>
              <a:rPr lang="en-US" sz="2800" dirty="0"/>
              <a:t>They have the option to contact any person for support (i.e. friends, roommate, family, counseling, Vigo County Crime Assistance, etc.).</a:t>
            </a:r>
          </a:p>
          <a:p>
            <a:r>
              <a:rPr lang="en-US" sz="2800" dirty="0"/>
              <a:t>They can secure medical treatment, even if they are not ready to report the assault to the police.</a:t>
            </a:r>
          </a:p>
          <a:p>
            <a:r>
              <a:rPr lang="en-US" sz="2800" dirty="0"/>
              <a:t>Evidence can be collected and the decision to press charges can be made at a later time.</a:t>
            </a:r>
          </a:p>
          <a:p>
            <a:pPr marL="0" indent="0">
              <a:buNone/>
            </a:pPr>
            <a:endParaRPr lang="en-US" dirty="0"/>
          </a:p>
        </p:txBody>
      </p:sp>
    </p:spTree>
    <p:extLst>
      <p:ext uri="{BB962C8B-B14F-4D97-AF65-F5344CB8AC3E}">
        <p14:creationId xmlns:p14="http://schemas.microsoft.com/office/powerpoint/2010/main" val="7833788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rgbClr val="1A2E40"/>
                </a:solidFill>
              </a:rPr>
              <a:t>RA Sexual Assault and/or Rape Response Plan</a:t>
            </a:r>
            <a:endParaRPr lang="en-US" dirty="0"/>
          </a:p>
        </p:txBody>
      </p:sp>
      <p:sp>
        <p:nvSpPr>
          <p:cNvPr id="3" name="Content Placeholder 2"/>
          <p:cNvSpPr>
            <a:spLocks noGrp="1"/>
          </p:cNvSpPr>
          <p:nvPr>
            <p:ph idx="1"/>
          </p:nvPr>
        </p:nvSpPr>
        <p:spPr>
          <a:xfrm>
            <a:off x="1371600" y="1472338"/>
            <a:ext cx="9601200" cy="4395061"/>
          </a:xfrm>
        </p:spPr>
        <p:txBody>
          <a:bodyPr/>
          <a:lstStyle/>
          <a:p>
            <a:pPr marL="0" indent="0">
              <a:buNone/>
            </a:pPr>
            <a:r>
              <a:rPr lang="en-US" sz="2400" dirty="0"/>
              <a:t>In order to collect evidence, the student should take the following precautions:</a:t>
            </a:r>
          </a:p>
          <a:p>
            <a:pPr marL="457200" indent="-457200">
              <a:buFont typeface="+mj-lt"/>
              <a:buAutoNum type="alphaLcParenR"/>
            </a:pPr>
            <a:r>
              <a:rPr lang="en-US" sz="2400" dirty="0"/>
              <a:t>Not change their clothes, shower, or bathe. If they feel they must change clothes, to do so over a bed sheet which should then be taken to the hospital as well.</a:t>
            </a:r>
          </a:p>
          <a:p>
            <a:pPr marL="457200" indent="-457200">
              <a:buFont typeface="+mj-lt"/>
              <a:buAutoNum type="alphaLcParenR"/>
            </a:pPr>
            <a:r>
              <a:rPr lang="en-US" sz="2400" dirty="0"/>
              <a:t>Not to eat, drink, smoke or brush their teeth.</a:t>
            </a:r>
          </a:p>
          <a:p>
            <a:pPr marL="457200" indent="-457200">
              <a:buFont typeface="+mj-lt"/>
              <a:buAutoNum type="alphaLcParenR"/>
            </a:pPr>
            <a:r>
              <a:rPr lang="en-US" sz="2400" dirty="0"/>
              <a:t>Not to go to the bathroom, if possible.</a:t>
            </a:r>
          </a:p>
          <a:p>
            <a:pPr marL="457200" indent="-457200">
              <a:buFont typeface="+mj-lt"/>
              <a:buAutoNum type="alphaLcParenR"/>
            </a:pPr>
            <a:r>
              <a:rPr lang="en-US" sz="2400" dirty="0"/>
              <a:t>Bring a change of clothes with you to the hospital so that the student does not have to return home in the clothing that they went to the hospital in.</a:t>
            </a:r>
          </a:p>
          <a:p>
            <a:pPr marL="0" indent="0">
              <a:buNone/>
            </a:pPr>
            <a:endParaRPr lang="en-US" dirty="0"/>
          </a:p>
        </p:txBody>
      </p:sp>
    </p:spTree>
    <p:extLst>
      <p:ext uri="{BB962C8B-B14F-4D97-AF65-F5344CB8AC3E}">
        <p14:creationId xmlns:p14="http://schemas.microsoft.com/office/powerpoint/2010/main" val="21627065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rgbClr val="1A2E40"/>
                </a:solidFill>
              </a:rPr>
              <a:t>RA Sexual Assault and/or Rape Response Plan</a:t>
            </a:r>
            <a:endParaRPr lang="en-US" dirty="0"/>
          </a:p>
        </p:txBody>
      </p:sp>
      <p:sp>
        <p:nvSpPr>
          <p:cNvPr id="3" name="Content Placeholder 2"/>
          <p:cNvSpPr>
            <a:spLocks noGrp="1"/>
          </p:cNvSpPr>
          <p:nvPr>
            <p:ph idx="1"/>
          </p:nvPr>
        </p:nvSpPr>
        <p:spPr>
          <a:xfrm>
            <a:off x="1371600" y="1472338"/>
            <a:ext cx="9601200" cy="4395061"/>
          </a:xfrm>
        </p:spPr>
        <p:txBody>
          <a:bodyPr>
            <a:normAutofit/>
          </a:bodyPr>
          <a:lstStyle/>
          <a:p>
            <a:pPr marL="0" indent="0">
              <a:buNone/>
            </a:pPr>
            <a:r>
              <a:rPr lang="en-US" sz="2400" dirty="0"/>
              <a:t>When Student Affairs on Duty, Public Safety and/or emergency personnel arrive, they will provide further direction.</a:t>
            </a:r>
          </a:p>
          <a:p>
            <a:pPr lvl="1"/>
            <a:r>
              <a:rPr lang="en-US" sz="2400" dirty="0"/>
              <a:t>Pass along any important information</a:t>
            </a:r>
          </a:p>
          <a:p>
            <a:pPr marL="530352" lvl="1" indent="0">
              <a:buNone/>
            </a:pPr>
            <a:endParaRPr lang="en-US" sz="2400" dirty="0"/>
          </a:p>
          <a:p>
            <a:pPr marL="530352" lvl="1" indent="0">
              <a:buNone/>
            </a:pPr>
            <a:r>
              <a:rPr lang="en-US" sz="2400" b="1" dirty="0"/>
              <a:t>Others may have questions, and the best response is…</a:t>
            </a:r>
          </a:p>
        </p:txBody>
      </p:sp>
    </p:spTree>
    <p:extLst>
      <p:ext uri="{BB962C8B-B14F-4D97-AF65-F5344CB8AC3E}">
        <p14:creationId xmlns:p14="http://schemas.microsoft.com/office/powerpoint/2010/main" val="30573334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1167981" y="3905573"/>
            <a:ext cx="9612971" cy="1764045"/>
          </a:xfrm>
        </p:spPr>
        <p:txBody>
          <a:bodyPr>
            <a:normAutofit/>
          </a:bodyPr>
          <a:lstStyle/>
          <a:p>
            <a:r>
              <a:rPr lang="en-US" sz="4000" b="1" i="1" dirty="0">
                <a:solidFill>
                  <a:schemeClr val="accent1"/>
                </a:solidFill>
              </a:rPr>
              <a:t>“I understand your concern, however, I need to keep the details confidential.”</a:t>
            </a:r>
          </a:p>
        </p:txBody>
      </p:sp>
    </p:spTree>
    <p:extLst>
      <p:ext uri="{BB962C8B-B14F-4D97-AF65-F5344CB8AC3E}">
        <p14:creationId xmlns:p14="http://schemas.microsoft.com/office/powerpoint/2010/main" val="41180265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4">
            <a:extLst>
              <a:ext uri="{FF2B5EF4-FFF2-40B4-BE49-F238E27FC236}">
                <a16:creationId xmlns:a16="http://schemas.microsoft.com/office/drawing/2014/main" id="{08506DD9-8A55-4DB5-A059-FCAF288E4F23}"/>
              </a:ext>
            </a:extLst>
          </p:cNvPr>
          <p:cNvSpPr txBox="1">
            <a:spLocks/>
          </p:cNvSpPr>
          <p:nvPr/>
        </p:nvSpPr>
        <p:spPr>
          <a:xfrm>
            <a:off x="2166271" y="4190798"/>
            <a:ext cx="9612971" cy="1764045"/>
          </a:xfrm>
          <a:prstGeom prst="rect">
            <a:avLst/>
          </a:prstGeom>
        </p:spPr>
        <p:txBody>
          <a:bodyPr vert="horz" lIns="91440" tIns="45720" rIns="91440" bIns="45720" rtlCol="0">
            <a:normAutofit/>
          </a:bodyPr>
          <a:lstStyle>
            <a:lvl1pPr marL="0" indent="0" algn="ctr" defTabSz="914400" rtl="0" eaLnBrk="1" latinLnBrk="0" hangingPunct="1">
              <a:lnSpc>
                <a:spcPct val="112000"/>
              </a:lnSpc>
              <a:spcBef>
                <a:spcPts val="0"/>
              </a:spcBef>
              <a:spcAft>
                <a:spcPts val="0"/>
              </a:spcAft>
              <a:buFont typeface="Franklin Gothic Book" panose="020B0503020102020204" pitchFamily="34" charset="0"/>
              <a:buNone/>
              <a:defRPr sz="2300" kern="1200" baseline="0">
                <a:solidFill>
                  <a:schemeClr val="bg2"/>
                </a:solidFill>
                <a:latin typeface="+mn-lt"/>
                <a:ea typeface="+mn-ea"/>
                <a:cs typeface="+mn-cs"/>
              </a:defRPr>
            </a:lvl1pPr>
            <a:lvl2pPr marL="457200" indent="0" algn="ctr" defTabSz="914400" rtl="0" eaLnBrk="1" latinLnBrk="0" hangingPunct="1">
              <a:lnSpc>
                <a:spcPct val="94000"/>
              </a:lnSpc>
              <a:spcBef>
                <a:spcPts val="500"/>
              </a:spcBef>
              <a:spcAft>
                <a:spcPts val="200"/>
              </a:spcAft>
              <a:buFont typeface="Franklin Gothic Book" panose="020B0503020102020204" pitchFamily="34" charset="0"/>
              <a:buNone/>
              <a:defRPr sz="2000" i="1" kern="1200" baseline="0">
                <a:solidFill>
                  <a:schemeClr val="tx2"/>
                </a:solidFill>
                <a:latin typeface="+mn-lt"/>
                <a:ea typeface="+mn-ea"/>
                <a:cs typeface="+mn-cs"/>
              </a:defRPr>
            </a:lvl2pPr>
            <a:lvl3pPr marL="914400" indent="0" algn="ctr" defTabSz="914400" rtl="0" eaLnBrk="1" latinLnBrk="0" hangingPunct="1">
              <a:lnSpc>
                <a:spcPct val="94000"/>
              </a:lnSpc>
              <a:spcBef>
                <a:spcPts val="500"/>
              </a:spcBef>
              <a:spcAft>
                <a:spcPts val="200"/>
              </a:spcAft>
              <a:buFont typeface="Franklin Gothic Book" panose="020B0503020102020204" pitchFamily="34" charset="0"/>
              <a:buNone/>
              <a:defRPr sz="1800" kern="1200" baseline="0">
                <a:solidFill>
                  <a:schemeClr val="tx2"/>
                </a:solidFill>
                <a:latin typeface="+mn-lt"/>
                <a:ea typeface="+mn-ea"/>
                <a:cs typeface="+mn-cs"/>
              </a:defRPr>
            </a:lvl3pPr>
            <a:lvl4pPr marL="13716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4pPr>
            <a:lvl5pPr marL="18288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5pPr>
            <a:lvl6pPr marL="22860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6pPr>
            <a:lvl7pPr marL="27432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7pPr>
            <a:lvl8pPr marL="3200400" indent="0" algn="ctr" defTabSz="914400" rtl="0" eaLnBrk="1" latinLnBrk="0" hangingPunct="1">
              <a:lnSpc>
                <a:spcPct val="94000"/>
              </a:lnSpc>
              <a:spcBef>
                <a:spcPts val="500"/>
              </a:spcBef>
              <a:spcAft>
                <a:spcPts val="200"/>
              </a:spcAft>
              <a:buFont typeface="Franklin Gothic Book" panose="020B0503020102020204" pitchFamily="34" charset="0"/>
              <a:buNone/>
              <a:defRPr sz="1600" i="1" kern="1200" baseline="0">
                <a:solidFill>
                  <a:schemeClr val="tx2"/>
                </a:solidFill>
                <a:latin typeface="+mn-lt"/>
                <a:ea typeface="+mn-ea"/>
                <a:cs typeface="+mn-cs"/>
              </a:defRPr>
            </a:lvl8pPr>
            <a:lvl9pPr marL="3657600" indent="0" algn="ctr" defTabSz="914400" rtl="0" eaLnBrk="1" latinLnBrk="0" hangingPunct="1">
              <a:lnSpc>
                <a:spcPct val="94000"/>
              </a:lnSpc>
              <a:spcBef>
                <a:spcPts val="500"/>
              </a:spcBef>
              <a:spcAft>
                <a:spcPts val="200"/>
              </a:spcAft>
              <a:buFont typeface="Franklin Gothic Book" panose="020B0503020102020204" pitchFamily="34" charset="0"/>
              <a:buNone/>
              <a:defRPr sz="1600" kern="1200" baseline="0">
                <a:solidFill>
                  <a:schemeClr val="tx2"/>
                </a:solidFill>
                <a:latin typeface="+mn-lt"/>
                <a:ea typeface="+mn-ea"/>
                <a:cs typeface="+mn-cs"/>
              </a:defRPr>
            </a:lvl9pPr>
          </a:lstStyle>
          <a:p>
            <a:r>
              <a:rPr lang="en-US" sz="8000" b="1" i="1" dirty="0">
                <a:solidFill>
                  <a:schemeClr val="tx2"/>
                </a:solidFill>
              </a:rPr>
              <a:t>Observe &amp; Learn</a:t>
            </a:r>
          </a:p>
        </p:txBody>
      </p:sp>
      <p:sp>
        <p:nvSpPr>
          <p:cNvPr id="5" name="Rectangle 4">
            <a:extLst>
              <a:ext uri="{FF2B5EF4-FFF2-40B4-BE49-F238E27FC236}">
                <a16:creationId xmlns:a16="http://schemas.microsoft.com/office/drawing/2014/main" id="{A0031194-4D13-4D4F-A643-AA3553AD5A96}"/>
              </a:ext>
            </a:extLst>
          </p:cNvPr>
          <p:cNvSpPr/>
          <p:nvPr/>
        </p:nvSpPr>
        <p:spPr>
          <a:xfrm>
            <a:off x="478172" y="587229"/>
            <a:ext cx="973123" cy="504178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D884DDA0-EF92-4249-9F5C-D5551D600D9F}"/>
              </a:ext>
            </a:extLst>
          </p:cNvPr>
          <p:cNvSpPr/>
          <p:nvPr/>
        </p:nvSpPr>
        <p:spPr>
          <a:xfrm rot="5400000">
            <a:off x="2493922" y="-1628863"/>
            <a:ext cx="973123" cy="504178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41485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1A2E40"/>
                </a:solidFill>
              </a:rPr>
              <a:t>RA Sexual Assault and/or Rape Response Plan</a:t>
            </a:r>
            <a:endParaRPr lang="en-US" sz="3600" dirty="0"/>
          </a:p>
        </p:txBody>
      </p:sp>
      <p:sp>
        <p:nvSpPr>
          <p:cNvPr id="3" name="Content Placeholder 2"/>
          <p:cNvSpPr>
            <a:spLocks noGrp="1"/>
          </p:cNvSpPr>
          <p:nvPr>
            <p:ph idx="1"/>
          </p:nvPr>
        </p:nvSpPr>
        <p:spPr>
          <a:xfrm>
            <a:off x="1371600" y="1565329"/>
            <a:ext cx="9601200" cy="4302071"/>
          </a:xfrm>
        </p:spPr>
        <p:txBody>
          <a:bodyPr>
            <a:normAutofit fontScale="92500" lnSpcReduction="10000"/>
          </a:bodyPr>
          <a:lstStyle/>
          <a:p>
            <a:pPr marL="0" indent="0">
              <a:buNone/>
            </a:pPr>
            <a:r>
              <a:rPr lang="en-US" sz="2400" dirty="0"/>
              <a:t>Remember to take care of yourself.</a:t>
            </a:r>
          </a:p>
          <a:p>
            <a:r>
              <a:rPr lang="en-US" sz="2400" dirty="0"/>
              <a:t>Responding to these incidents can be difficult</a:t>
            </a:r>
          </a:p>
          <a:p>
            <a:r>
              <a:rPr lang="en-US" sz="2400" dirty="0"/>
              <a:t>Make time for self-care, talking to a counselor, utilizing counseling, etc.</a:t>
            </a:r>
          </a:p>
          <a:p>
            <a:r>
              <a:rPr lang="en-US" sz="2400" dirty="0"/>
              <a:t>Compassion fatigue is real.</a:t>
            </a:r>
          </a:p>
          <a:p>
            <a:pPr lvl="1"/>
            <a:r>
              <a:rPr lang="en-US" sz="2400" i="0" dirty="0"/>
              <a:t>Described as the “cost of caring” for others in emotional pain.</a:t>
            </a:r>
          </a:p>
          <a:p>
            <a:pPr lvl="1"/>
            <a:r>
              <a:rPr lang="en-US" sz="2400" i="0" dirty="0"/>
              <a:t>Direct exposure to traumatic events or secondary exposure, such as hearing victims share their trauma/experience.  </a:t>
            </a:r>
          </a:p>
          <a:p>
            <a:pPr lvl="2"/>
            <a:r>
              <a:rPr lang="en-US" sz="2400" dirty="0"/>
              <a:t>Can affect your ability to do your work or complete daily activities — at least temporarily.</a:t>
            </a:r>
          </a:p>
          <a:p>
            <a:pPr lvl="2"/>
            <a:r>
              <a:rPr lang="en-US" sz="2400" dirty="0"/>
              <a:t>Mood swings, detachment, addiction, anxiety, depression, trouble being productive, insomnia, exhaustion, headaches </a:t>
            </a:r>
          </a:p>
          <a:p>
            <a:pPr lvl="1"/>
            <a:endParaRPr lang="en-US" sz="2400" i="0" dirty="0"/>
          </a:p>
          <a:p>
            <a:pPr lvl="1"/>
            <a:endParaRPr lang="en-US" sz="2400" dirty="0"/>
          </a:p>
          <a:p>
            <a:pPr lvl="1"/>
            <a:endParaRPr lang="en-US" sz="2400" dirty="0"/>
          </a:p>
        </p:txBody>
      </p:sp>
    </p:spTree>
    <p:extLst>
      <p:ext uri="{BB962C8B-B14F-4D97-AF65-F5344CB8AC3E}">
        <p14:creationId xmlns:p14="http://schemas.microsoft.com/office/powerpoint/2010/main" val="39807874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848532"/>
          </a:xfrm>
        </p:spPr>
        <p:txBody>
          <a:bodyPr/>
          <a:lstStyle/>
          <a:p>
            <a:r>
              <a:rPr lang="en-US" sz="3600" dirty="0">
                <a:solidFill>
                  <a:srgbClr val="1A2E40"/>
                </a:solidFill>
              </a:rPr>
              <a:t>Scenario</a:t>
            </a:r>
            <a:endParaRPr lang="en-US" dirty="0"/>
          </a:p>
        </p:txBody>
      </p:sp>
      <p:sp>
        <p:nvSpPr>
          <p:cNvPr id="3" name="Content Placeholder 2"/>
          <p:cNvSpPr>
            <a:spLocks noGrp="1"/>
          </p:cNvSpPr>
          <p:nvPr>
            <p:ph idx="1"/>
          </p:nvPr>
        </p:nvSpPr>
        <p:spPr>
          <a:xfrm>
            <a:off x="1371600" y="1534332"/>
            <a:ext cx="9601200" cy="4333068"/>
          </a:xfrm>
        </p:spPr>
        <p:txBody>
          <a:bodyPr>
            <a:normAutofit lnSpcReduction="10000"/>
          </a:bodyPr>
          <a:lstStyle/>
          <a:p>
            <a:pPr marL="0" indent="0">
              <a:lnSpc>
                <a:spcPct val="150000"/>
              </a:lnSpc>
              <a:buNone/>
            </a:pPr>
            <a:r>
              <a:rPr lang="en-US" dirty="0">
                <a:latin typeface="Century Gothic" charset="0"/>
                <a:ea typeface="Century Gothic" charset="0"/>
                <a:cs typeface="Century Gothic" charset="0"/>
              </a:rPr>
              <a:t>It’s a Thursday evening and one of your residents, Sasha, approaches you to talk about their concern for their roommate, Alexa. Sasha stated that Alexa seemed extremely upset and on edge upon returning from her date with a fellow student. When Sasha questioned if Alexa was okay, Alexa disclosed to her that she was sexually assaulted at an off-campus apartment after her date and did not know what to do or who to turn to. Sasha is hoping that you can help. </a:t>
            </a:r>
          </a:p>
          <a:p>
            <a:pPr marL="0" indent="0">
              <a:buNone/>
            </a:pPr>
            <a:endParaRPr lang="en-US" dirty="0">
              <a:latin typeface="Century Gothic" charset="0"/>
              <a:ea typeface="Century Gothic" charset="0"/>
              <a:cs typeface="Century Gothic" charset="0"/>
            </a:endParaRPr>
          </a:p>
          <a:p>
            <a:pPr marL="0" indent="0">
              <a:buNone/>
            </a:pPr>
            <a:endParaRPr lang="en-US" dirty="0">
              <a:latin typeface="Century Gothic" charset="0"/>
              <a:ea typeface="Century Gothic" charset="0"/>
              <a:cs typeface="Century Gothic" charset="0"/>
            </a:endParaRPr>
          </a:p>
          <a:p>
            <a:pPr marL="0" indent="0">
              <a:buNone/>
            </a:pPr>
            <a:r>
              <a:rPr lang="en-US" b="1" dirty="0">
                <a:latin typeface="Century Gothic" charset="0"/>
                <a:ea typeface="Century Gothic" charset="0"/>
                <a:cs typeface="Century Gothic" charset="0"/>
              </a:rPr>
              <a:t>What do you do?</a:t>
            </a:r>
          </a:p>
          <a:p>
            <a:pPr marL="0" indent="0">
              <a:buNone/>
            </a:pPr>
            <a:endParaRPr lang="en-US" dirty="0"/>
          </a:p>
        </p:txBody>
      </p:sp>
    </p:spTree>
    <p:extLst>
      <p:ext uri="{BB962C8B-B14F-4D97-AF65-F5344CB8AC3E}">
        <p14:creationId xmlns:p14="http://schemas.microsoft.com/office/powerpoint/2010/main" val="3727694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a:t>Setting a safe Space</a:t>
            </a:r>
          </a:p>
        </p:txBody>
      </p:sp>
    </p:spTree>
    <p:extLst>
      <p:ext uri="{BB962C8B-B14F-4D97-AF65-F5344CB8AC3E}">
        <p14:creationId xmlns:p14="http://schemas.microsoft.com/office/powerpoint/2010/main" val="23582094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58015" y="2339746"/>
            <a:ext cx="9612971" cy="2852737"/>
          </a:xfrm>
        </p:spPr>
        <p:txBody>
          <a:bodyPr/>
          <a:lstStyle/>
          <a:p>
            <a:r>
              <a:rPr lang="en-US" dirty="0"/>
              <a:t>Questions?</a:t>
            </a:r>
          </a:p>
        </p:txBody>
      </p:sp>
    </p:spTree>
    <p:extLst>
      <p:ext uri="{BB962C8B-B14F-4D97-AF65-F5344CB8AC3E}">
        <p14:creationId xmlns:p14="http://schemas.microsoft.com/office/powerpoint/2010/main" val="3581000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Learning Objectives</a:t>
            </a:r>
          </a:p>
        </p:txBody>
      </p:sp>
      <p:sp>
        <p:nvSpPr>
          <p:cNvPr id="5" name="Content Placeholder 4"/>
          <p:cNvSpPr>
            <a:spLocks noGrp="1"/>
          </p:cNvSpPr>
          <p:nvPr>
            <p:ph idx="1"/>
          </p:nvPr>
        </p:nvSpPr>
        <p:spPr/>
        <p:txBody>
          <a:bodyPr/>
          <a:lstStyle/>
          <a:p>
            <a:r>
              <a:rPr lang="en-US" sz="2800" dirty="0"/>
              <a:t>Understand the definition of sexual assault</a:t>
            </a:r>
          </a:p>
          <a:p>
            <a:r>
              <a:rPr lang="en-US" sz="2800" dirty="0"/>
              <a:t>Gain knowledge about Rose-</a:t>
            </a:r>
            <a:r>
              <a:rPr lang="en-US" sz="2800" dirty="0" err="1"/>
              <a:t>Hulman’s</a:t>
            </a:r>
            <a:r>
              <a:rPr lang="en-US" sz="2800" dirty="0"/>
              <a:t> TITLE IX office</a:t>
            </a:r>
          </a:p>
          <a:p>
            <a:r>
              <a:rPr lang="en-US" sz="2800" dirty="0"/>
              <a:t>Learn about consent </a:t>
            </a:r>
          </a:p>
          <a:p>
            <a:r>
              <a:rPr lang="en-US" sz="2800" dirty="0"/>
              <a:t>Articulate the role of the RA/SA when responding to a sexual assault</a:t>
            </a:r>
          </a:p>
          <a:p>
            <a:endParaRPr lang="en-US" dirty="0"/>
          </a:p>
        </p:txBody>
      </p:sp>
    </p:spTree>
    <p:extLst>
      <p:ext uri="{BB962C8B-B14F-4D97-AF65-F5344CB8AC3E}">
        <p14:creationId xmlns:p14="http://schemas.microsoft.com/office/powerpoint/2010/main" val="2110803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40087" y="2373701"/>
            <a:ext cx="9612971" cy="2852737"/>
          </a:xfrm>
        </p:spPr>
        <p:txBody>
          <a:bodyPr/>
          <a:lstStyle/>
          <a:p>
            <a:r>
              <a:rPr lang="en-US" dirty="0"/>
              <a:t>What is sexual assault?</a:t>
            </a:r>
          </a:p>
        </p:txBody>
      </p:sp>
    </p:spTree>
    <p:extLst>
      <p:ext uri="{BB962C8B-B14F-4D97-AF65-F5344CB8AC3E}">
        <p14:creationId xmlns:p14="http://schemas.microsoft.com/office/powerpoint/2010/main" val="1576126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What Is Sexual Assault?</a:t>
            </a:r>
          </a:p>
        </p:txBody>
      </p:sp>
      <p:sp>
        <p:nvSpPr>
          <p:cNvPr id="7" name="Content Placeholder 6"/>
          <p:cNvSpPr>
            <a:spLocks noGrp="1"/>
          </p:cNvSpPr>
          <p:nvPr>
            <p:ph idx="1"/>
          </p:nvPr>
        </p:nvSpPr>
        <p:spPr>
          <a:xfrm>
            <a:off x="1245765" y="4381500"/>
            <a:ext cx="10029038" cy="3581400"/>
          </a:xfrm>
        </p:spPr>
        <p:txBody>
          <a:bodyPr>
            <a:normAutofit/>
          </a:bodyPr>
          <a:lstStyle/>
          <a:p>
            <a:pPr marL="0" indent="0">
              <a:buNone/>
            </a:pPr>
            <a:r>
              <a:rPr lang="en-US" sz="2800" dirty="0"/>
              <a:t>“Rape is generally defined as forced sexual intercourse that is perpetrated against the will of the victim. The type of force may involve physical violence, coercion, or threat of harm to the victim. It is an extremely violent crime.”</a:t>
            </a:r>
          </a:p>
          <a:p>
            <a:pPr marL="0" indent="0">
              <a:buNone/>
            </a:pPr>
            <a:r>
              <a:rPr lang="en-US" sz="1600" i="1" dirty="0"/>
              <a:t>Rose-</a:t>
            </a:r>
            <a:r>
              <a:rPr lang="en-US" sz="1600" i="1" dirty="0" err="1"/>
              <a:t>Hulman’s</a:t>
            </a:r>
            <a:r>
              <a:rPr lang="en-US" sz="1600" i="1" dirty="0"/>
              <a:t> Annual-Security Report, Sexual Assault- Definition of Rape, </a:t>
            </a:r>
            <a:r>
              <a:rPr lang="en-US" sz="1600" i="1" dirty="0" err="1"/>
              <a:t>pg</a:t>
            </a:r>
            <a:r>
              <a:rPr lang="en-US" sz="1600" i="1" dirty="0"/>
              <a:t> 10</a:t>
            </a:r>
          </a:p>
          <a:p>
            <a:pPr marL="0" indent="0">
              <a:buNone/>
            </a:pPr>
            <a:endParaRPr lang="en-US" dirty="0"/>
          </a:p>
          <a:p>
            <a:pPr marL="0" indent="0">
              <a:buNone/>
            </a:pPr>
            <a:endParaRPr lang="en-US" dirty="0"/>
          </a:p>
        </p:txBody>
      </p:sp>
      <p:sp>
        <p:nvSpPr>
          <p:cNvPr id="5" name="Content Placeholder 6">
            <a:extLst>
              <a:ext uri="{FF2B5EF4-FFF2-40B4-BE49-F238E27FC236}">
                <a16:creationId xmlns:a16="http://schemas.microsoft.com/office/drawing/2014/main" id="{2FF4690E-9455-4F04-9894-5266E63DE4FF}"/>
              </a:ext>
            </a:extLst>
          </p:cNvPr>
          <p:cNvSpPr txBox="1">
            <a:spLocks/>
          </p:cNvSpPr>
          <p:nvPr/>
        </p:nvSpPr>
        <p:spPr>
          <a:xfrm>
            <a:off x="1371600" y="1638300"/>
            <a:ext cx="10029039" cy="3581400"/>
          </a:xfrm>
          <a:prstGeom prst="rect">
            <a:avLst/>
          </a:prstGeom>
        </p:spPr>
        <p:txBody>
          <a:bodyPr vert="horz" lIns="91440" tIns="45720" rIns="91440" bIns="45720"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buFont typeface="Franklin Gothic Book" panose="020B0503020102020204" pitchFamily="34" charset="0"/>
              <a:buNone/>
            </a:pPr>
            <a:r>
              <a:rPr lang="en-US" sz="2800" dirty="0"/>
              <a:t>“…Unwelcome conduct determined by a reasonable person to be so severe, pervasive, and objectionably offensive that it effectively denies a person equal access to an education program or activity….”</a:t>
            </a:r>
          </a:p>
          <a:p>
            <a:pPr marL="0" indent="0">
              <a:buFont typeface="Franklin Gothic Book" panose="020B0503020102020204" pitchFamily="34" charset="0"/>
              <a:buNone/>
            </a:pPr>
            <a:r>
              <a:rPr lang="en-US" sz="1600" i="1" dirty="0"/>
              <a:t>Definition of Sexual Harassment (34 CFR §106.30). SCOPE OF POLICY: Definition of Sexual Harassment, </a:t>
            </a:r>
            <a:r>
              <a:rPr lang="en-US" sz="1600" i="1" dirty="0" err="1"/>
              <a:t>pg</a:t>
            </a:r>
            <a:r>
              <a:rPr lang="en-US" sz="1600" i="1" dirty="0"/>
              <a:t> 1</a:t>
            </a:r>
          </a:p>
          <a:p>
            <a:pPr marL="0" indent="0">
              <a:buFont typeface="Franklin Gothic Book" panose="020B0503020102020204" pitchFamily="34" charset="0"/>
              <a:buNone/>
            </a:pPr>
            <a:endParaRPr lang="en-US" sz="3200" dirty="0"/>
          </a:p>
        </p:txBody>
      </p:sp>
    </p:spTree>
    <p:extLst>
      <p:ext uri="{BB962C8B-B14F-4D97-AF65-F5344CB8AC3E}">
        <p14:creationId xmlns:p14="http://schemas.microsoft.com/office/powerpoint/2010/main" val="2984550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8304" y="441960"/>
            <a:ext cx="9601200" cy="1485900"/>
          </a:xfrm>
        </p:spPr>
        <p:txBody>
          <a:bodyPr/>
          <a:lstStyle/>
          <a:p>
            <a:r>
              <a:rPr lang="en-US" dirty="0"/>
              <a:t>What is Sexual Assault?</a:t>
            </a:r>
          </a:p>
        </p:txBody>
      </p:sp>
      <p:sp>
        <p:nvSpPr>
          <p:cNvPr id="4" name="Content Placeholder 3"/>
          <p:cNvSpPr>
            <a:spLocks noGrp="1"/>
          </p:cNvSpPr>
          <p:nvPr>
            <p:ph sz="half" idx="1"/>
          </p:nvPr>
        </p:nvSpPr>
        <p:spPr>
          <a:xfrm>
            <a:off x="799428" y="1499616"/>
            <a:ext cx="3621569" cy="4367781"/>
          </a:xfrm>
        </p:spPr>
        <p:txBody>
          <a:bodyPr>
            <a:noAutofit/>
          </a:bodyPr>
          <a:lstStyle/>
          <a:p>
            <a:r>
              <a:rPr lang="en-US" sz="1400" b="1" u="sng" dirty="0"/>
              <a:t>Sexual assault:                                         </a:t>
            </a:r>
            <a:r>
              <a:rPr lang="en-US" sz="1400" dirty="0"/>
              <a:t>Sexual assault includes                                 (A) rape, defined as the penetration, no matter how slight, of the vagina or anus with any body part or object, or oral penetration by a sex organ of another person, without the consent of the victim, including attempts or assaults to commit rape;                                                (B) fondling, defined as the touching of the private body parts of another person for the purpose of sexual gratification, without the consent of that person, including instances where that person is incapable of giving consent because of the individual’s age or because of the individual’s temporary or permanent mental incapacity;                                                          (C) incest, defined as sexual intercourse between persons who are related to each other within the degrees wherein marriage is prohibited by law; and                                                           (D) statutory rape, defined as sexual intercourse with a person who is under the statutory age of consent.</a:t>
            </a:r>
          </a:p>
        </p:txBody>
      </p:sp>
      <p:sp>
        <p:nvSpPr>
          <p:cNvPr id="5" name="Content Placeholder 4"/>
          <p:cNvSpPr>
            <a:spLocks noGrp="1"/>
          </p:cNvSpPr>
          <p:nvPr>
            <p:ph sz="half" idx="2"/>
          </p:nvPr>
        </p:nvSpPr>
        <p:spPr>
          <a:xfrm>
            <a:off x="4683390" y="1497600"/>
            <a:ext cx="3499860" cy="4367783"/>
          </a:xfrm>
        </p:spPr>
        <p:txBody>
          <a:bodyPr>
            <a:noAutofit/>
          </a:bodyPr>
          <a:lstStyle/>
          <a:p>
            <a:r>
              <a:rPr lang="en-US" sz="1400" b="1" u="sng" dirty="0"/>
              <a:t>Dating violence:                                     </a:t>
            </a:r>
            <a:r>
              <a:rPr lang="en-US" sz="1400" dirty="0"/>
              <a:t>Violence committed by a person (A) who is or has been in a social relationship of a romantic or intimate nature with the victim; and (B) where the existence of such a relationship shall be determined based on a consideration of the following factors: (</a:t>
            </a:r>
            <a:r>
              <a:rPr lang="en-US" sz="1400" dirty="0" err="1"/>
              <a:t>i</a:t>
            </a:r>
            <a:r>
              <a:rPr lang="en-US" sz="1400" dirty="0"/>
              <a:t>) the length of the relationship, (ii) the type of relationship, (iii) the frequency of interaction between the persons involved in the relationship</a:t>
            </a:r>
          </a:p>
        </p:txBody>
      </p:sp>
      <p:sp>
        <p:nvSpPr>
          <p:cNvPr id="6" name="Content Placeholder 4"/>
          <p:cNvSpPr txBox="1">
            <a:spLocks/>
          </p:cNvSpPr>
          <p:nvPr/>
        </p:nvSpPr>
        <p:spPr>
          <a:xfrm>
            <a:off x="8283709" y="1499615"/>
            <a:ext cx="3499860" cy="4367782"/>
          </a:xfrm>
          <a:prstGeom prst="rect">
            <a:avLst/>
          </a:prstGeom>
        </p:spPr>
        <p:txBody>
          <a:bodyPr vert="horz" lIns="91440" tIns="45720" rIns="91440" bIns="45720" rtlCol="0">
            <a:no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r>
              <a:rPr lang="en-US" sz="1400" b="1" u="sng" dirty="0"/>
              <a:t>Domestic violence:                                 </a:t>
            </a:r>
            <a:r>
              <a:rPr lang="en-US" sz="1400" dirty="0"/>
              <a:t>Felony or misdemeanor crimes of violence committed by a current or former spouse or intimate partner of the victim, by a person with whom the victim shares a child in common, by a person who is cohabitating with or has cohabitated with the victim as a spouse or intimate partner, by a person similarly situated to a spouse of the victim, or by any other person against an adult or youth victim who is protected from that person’s acts under the domestic or family violence laws of the jurisdiction</a:t>
            </a:r>
            <a:endParaRPr lang="en-US" sz="1400" b="1" u="sng" dirty="0"/>
          </a:p>
          <a:p>
            <a:r>
              <a:rPr lang="en-US" sz="1400" b="1" u="sng" dirty="0"/>
              <a:t>Stalking:</a:t>
            </a:r>
            <a:br>
              <a:rPr lang="en-US" sz="1400" dirty="0"/>
            </a:br>
            <a:r>
              <a:rPr lang="en-US" sz="1400" dirty="0"/>
              <a:t>Engaging in a course of conduct directed at a specific person that would cause a reasonable person to (A) fear for his or her safety or the safety of others, or (B) suffer substantial emotional distress.</a:t>
            </a:r>
          </a:p>
        </p:txBody>
      </p:sp>
      <p:sp>
        <p:nvSpPr>
          <p:cNvPr id="7" name="TextBox 6"/>
          <p:cNvSpPr txBox="1"/>
          <p:nvPr/>
        </p:nvSpPr>
        <p:spPr>
          <a:xfrm>
            <a:off x="5327009" y="6269097"/>
            <a:ext cx="6456559" cy="430887"/>
          </a:xfrm>
          <a:prstGeom prst="rect">
            <a:avLst/>
          </a:prstGeom>
          <a:noFill/>
        </p:spPr>
        <p:txBody>
          <a:bodyPr wrap="square" rtlCol="0">
            <a:spAutoFit/>
          </a:bodyPr>
          <a:lstStyle/>
          <a:p>
            <a:pPr algn="r"/>
            <a:r>
              <a:rPr lang="en-US" sz="1100" u="sng" dirty="0"/>
              <a:t>Definition of Sexual Harassment (34 CFR §106.30). SCOPE OF POLICY: Definition of Sexual Harassment, Rose-</a:t>
            </a:r>
            <a:r>
              <a:rPr lang="en-US" sz="1100" u="sng" dirty="0" err="1"/>
              <a:t>Hulman</a:t>
            </a:r>
            <a:r>
              <a:rPr lang="en-US" sz="1100" u="sng" dirty="0"/>
              <a:t> Institute of Technology: Title IX Policy and Procedures</a:t>
            </a:r>
            <a:r>
              <a:rPr lang="en-US" sz="1100" i="1" u="sng" dirty="0"/>
              <a:t> </a:t>
            </a:r>
            <a:endParaRPr lang="en-US" sz="1100" u="sng" dirty="0"/>
          </a:p>
        </p:txBody>
      </p:sp>
    </p:spTree>
    <p:extLst>
      <p:ext uri="{BB962C8B-B14F-4D97-AF65-F5344CB8AC3E}">
        <p14:creationId xmlns:p14="http://schemas.microsoft.com/office/powerpoint/2010/main" val="1189051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40087" y="2373701"/>
            <a:ext cx="9612971" cy="2852737"/>
          </a:xfrm>
        </p:spPr>
        <p:txBody>
          <a:bodyPr/>
          <a:lstStyle/>
          <a:p>
            <a:r>
              <a:rPr lang="en-US" dirty="0"/>
              <a:t>Title IX office</a:t>
            </a:r>
          </a:p>
        </p:txBody>
      </p:sp>
    </p:spTree>
    <p:extLst>
      <p:ext uri="{BB962C8B-B14F-4D97-AF65-F5344CB8AC3E}">
        <p14:creationId xmlns:p14="http://schemas.microsoft.com/office/powerpoint/2010/main" val="4289884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406ED-12E6-4489-941E-9A423FA1979F}"/>
              </a:ext>
            </a:extLst>
          </p:cNvPr>
          <p:cNvSpPr>
            <a:spLocks noGrp="1"/>
          </p:cNvSpPr>
          <p:nvPr>
            <p:ph type="title"/>
          </p:nvPr>
        </p:nvSpPr>
        <p:spPr/>
        <p:txBody>
          <a:bodyPr/>
          <a:lstStyle/>
          <a:p>
            <a:r>
              <a:rPr lang="en-US" dirty="0"/>
              <a:t>Reporting</a:t>
            </a:r>
          </a:p>
        </p:txBody>
      </p:sp>
      <p:sp>
        <p:nvSpPr>
          <p:cNvPr id="3" name="Content Placeholder 2">
            <a:extLst>
              <a:ext uri="{FF2B5EF4-FFF2-40B4-BE49-F238E27FC236}">
                <a16:creationId xmlns:a16="http://schemas.microsoft.com/office/drawing/2014/main" id="{DB2C5D82-6099-4819-AE30-055A89B8187C}"/>
              </a:ext>
            </a:extLst>
          </p:cNvPr>
          <p:cNvSpPr>
            <a:spLocks noGrp="1"/>
          </p:cNvSpPr>
          <p:nvPr>
            <p:ph idx="1"/>
          </p:nvPr>
        </p:nvSpPr>
        <p:spPr>
          <a:xfrm>
            <a:off x="1371600" y="1562100"/>
            <a:ext cx="9601200" cy="4305300"/>
          </a:xfrm>
        </p:spPr>
        <p:txBody>
          <a:bodyPr>
            <a:normAutofit/>
          </a:bodyPr>
          <a:lstStyle/>
          <a:p>
            <a:pPr marL="0" indent="0">
              <a:buNone/>
            </a:pPr>
            <a:r>
              <a:rPr lang="en-US" sz="2400" b="1" dirty="0"/>
              <a:t>Upon receiving notice of an alleged sexual harassment, the Title IX Coordinator will:</a:t>
            </a:r>
          </a:p>
          <a:p>
            <a:pPr marL="457200" indent="-457200">
              <a:buAutoNum type="arabicPeriod"/>
            </a:pPr>
            <a:r>
              <a:rPr lang="en-US" sz="2400" dirty="0"/>
              <a:t>Contact the Complainant to discuss the availability of supportive measures.</a:t>
            </a:r>
          </a:p>
          <a:p>
            <a:pPr marL="457200" indent="-457200">
              <a:buAutoNum type="arabicPeriod"/>
            </a:pPr>
            <a:r>
              <a:rPr lang="en-US" sz="2400" dirty="0"/>
              <a:t>Consider the Complainant’s wishes with respect to supportive measures.</a:t>
            </a:r>
          </a:p>
          <a:p>
            <a:pPr marL="457200" indent="-457200">
              <a:buAutoNum type="arabicPeriod"/>
            </a:pPr>
            <a:r>
              <a:rPr lang="en-US" sz="2400" dirty="0"/>
              <a:t>Inform the Complainant of the availability of supportive measures without the filing of a Formal Complaint.</a:t>
            </a:r>
          </a:p>
          <a:p>
            <a:pPr marL="457200" indent="-457200">
              <a:buAutoNum type="arabicPeriod"/>
            </a:pPr>
            <a:r>
              <a:rPr lang="en-US" sz="2400" dirty="0"/>
              <a:t>Explain to the Complainant the process of filing a Formal Complaint.   </a:t>
            </a:r>
          </a:p>
        </p:txBody>
      </p:sp>
    </p:spTree>
    <p:extLst>
      <p:ext uri="{BB962C8B-B14F-4D97-AF65-F5344CB8AC3E}">
        <p14:creationId xmlns:p14="http://schemas.microsoft.com/office/powerpoint/2010/main" val="3262352906"/>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docProps/app.xml><?xml version="1.0" encoding="utf-8"?>
<Properties xmlns="http://schemas.openxmlformats.org/officeDocument/2006/extended-properties" xmlns:vt="http://schemas.openxmlformats.org/officeDocument/2006/docPropsVTypes">
  <Template>TM10001105[[fn=Crop]]</Template>
  <TotalTime>22334</TotalTime>
  <Words>2355</Words>
  <Application>Microsoft Office PowerPoint</Application>
  <PresentationFormat>Widescreen</PresentationFormat>
  <Paragraphs>139</Paragraphs>
  <Slides>30</Slides>
  <Notes>0</Notes>
  <HiddenSlides>0</HiddenSlides>
  <MMClips>2</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30</vt:i4>
      </vt:variant>
    </vt:vector>
  </HeadingPairs>
  <TitlesOfParts>
    <vt:vector size="33" baseType="lpstr">
      <vt:lpstr>Century Gothic</vt:lpstr>
      <vt:lpstr>Franklin Gothic Book</vt:lpstr>
      <vt:lpstr>Crop</vt:lpstr>
      <vt:lpstr>Emergency Procedures:</vt:lpstr>
      <vt:lpstr>Trigger Warning</vt:lpstr>
      <vt:lpstr>Setting a safe Space</vt:lpstr>
      <vt:lpstr>Learning Objectives</vt:lpstr>
      <vt:lpstr>What is sexual assault?</vt:lpstr>
      <vt:lpstr>What Is Sexual Assault?</vt:lpstr>
      <vt:lpstr>What is Sexual Assault?</vt:lpstr>
      <vt:lpstr>Title IX office</vt:lpstr>
      <vt:lpstr>Reporting</vt:lpstr>
      <vt:lpstr>Filing a Formal Complaint</vt:lpstr>
      <vt:lpstr>Dismissal of a Formal Complaint</vt:lpstr>
      <vt:lpstr>Rights of Both Parties </vt:lpstr>
      <vt:lpstr>Mandatory Reporter? Clery? Title IX?</vt:lpstr>
      <vt:lpstr>Things to Think About…</vt:lpstr>
      <vt:lpstr>What is Consent?</vt:lpstr>
      <vt:lpstr>PowerPoint Presentation</vt:lpstr>
      <vt:lpstr>PowerPoint Presentation</vt:lpstr>
      <vt:lpstr>What is consent?</vt:lpstr>
      <vt:lpstr>PowerPoint Presentation</vt:lpstr>
      <vt:lpstr>RA Sexual Assault and/or Rape Response Plan</vt:lpstr>
      <vt:lpstr>RA Sexual Assault and/or Rape Response Plan</vt:lpstr>
      <vt:lpstr>How to support a survivor of sexual violence</vt:lpstr>
      <vt:lpstr>RA Sexual Assault and/or Rape Response Plan</vt:lpstr>
      <vt:lpstr>RA Sexual Assault and/or Rape Response Plan</vt:lpstr>
      <vt:lpstr>RA Sexual Assault and/or Rape Response Plan</vt:lpstr>
      <vt:lpstr>PowerPoint Presentation</vt:lpstr>
      <vt:lpstr>PowerPoint Presentation</vt:lpstr>
      <vt:lpstr>RA Sexual Assault and/or Rape Response Plan</vt:lpstr>
      <vt:lpstr>Scenario</vt:lpstr>
      <vt:lpstr>Questions?</vt:lpstr>
    </vt:vector>
  </TitlesOfParts>
  <Company>SCAD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Emergency Procedures:</dc:title>
  <dc:creator>Windows User</dc:creator>
  <cp:lastModifiedBy>Rhodes, Kyle</cp:lastModifiedBy>
  <cp:revision>36</cp:revision>
  <dcterms:created xsi:type="dcterms:W3CDTF">2018-07-20T12:48:39Z</dcterms:created>
  <dcterms:modified xsi:type="dcterms:W3CDTF">2022-08-16T20:51:41Z</dcterms:modified>
</cp:coreProperties>
</file>